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0" autoAdjust="0"/>
    <p:restoredTop sz="94660"/>
  </p:normalViewPr>
  <p:slideViewPr>
    <p:cSldViewPr>
      <p:cViewPr>
        <p:scale>
          <a:sx n="60" d="100"/>
          <a:sy n="60" d="100"/>
        </p:scale>
        <p:origin x="-1698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FB5C2-3909-47DD-A47C-98A876521770}">
      <dsp:nvSpPr>
        <dsp:cNvPr id="0" name=""/>
        <dsp:cNvSpPr/>
      </dsp:nvSpPr>
      <dsp:spPr>
        <a:xfrm>
          <a:off x="0" y="2655"/>
          <a:ext cx="8534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B32CE4-28E2-4A6A-9F75-E85B0DAE700D}">
      <dsp:nvSpPr>
        <dsp:cNvPr id="0" name=""/>
        <dsp:cNvSpPr/>
      </dsp:nvSpPr>
      <dsp:spPr>
        <a:xfrm>
          <a:off x="0" y="2655"/>
          <a:ext cx="2175653" cy="54327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220980" tIns="220980" rIns="220980" bIns="22098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i="0" kern="1200" dirty="0" smtClean="0"/>
            <a:t>A</a:t>
          </a:r>
          <a:r>
            <a:rPr lang="id-ID" sz="5800" i="0" kern="1200" dirty="0" smtClean="0"/>
            <a:t>LASAN PENCABUTAN </a:t>
          </a:r>
          <a:endParaRPr lang="en-US" sz="5800" kern="1200" dirty="0"/>
        </a:p>
      </dsp:txBody>
      <dsp:txXfrm>
        <a:off x="0" y="2655"/>
        <a:ext cx="2175653" cy="5432704"/>
      </dsp:txXfrm>
    </dsp:sp>
    <dsp:sp modelId="{90C92DE2-4526-4D71-854D-8893079FF226}">
      <dsp:nvSpPr>
        <dsp:cNvPr id="0" name=""/>
        <dsp:cNvSpPr/>
      </dsp:nvSpPr>
      <dsp:spPr>
        <a:xfrm>
          <a:off x="2294793" y="46291"/>
          <a:ext cx="6234987" cy="1273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b="0" i="0" kern="1200" dirty="0" smtClean="0"/>
            <a:t>PSAK 59 Hanya Khusus Mengatur Bank Syariah</a:t>
          </a:r>
          <a:endParaRPr lang="en-US" sz="2200" b="0" i="0" kern="1200" dirty="0"/>
        </a:p>
      </dsp:txBody>
      <dsp:txXfrm>
        <a:off x="2294793" y="46291"/>
        <a:ext cx="6234987" cy="1273650"/>
      </dsp:txXfrm>
    </dsp:sp>
    <dsp:sp modelId="{253F78C3-B36D-45B8-A86A-C60CEA0F5D48}">
      <dsp:nvSpPr>
        <dsp:cNvPr id="0" name=""/>
        <dsp:cNvSpPr/>
      </dsp:nvSpPr>
      <dsp:spPr>
        <a:xfrm>
          <a:off x="2175653" y="1319942"/>
          <a:ext cx="63541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B4B8E8-3485-4798-9854-790D2D56842C}">
      <dsp:nvSpPr>
        <dsp:cNvPr id="0" name=""/>
        <dsp:cNvSpPr/>
      </dsp:nvSpPr>
      <dsp:spPr>
        <a:xfrm>
          <a:off x="2294793" y="1363579"/>
          <a:ext cx="6234987" cy="1273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b="0" i="0" kern="1200" dirty="0" smtClean="0"/>
            <a:t>Akad-akad dan transaksi penunjang telah diatur PSAK Lain, baik syariah maupun konvensional</a:t>
          </a:r>
          <a:endParaRPr lang="en-US" sz="2200" b="0" i="0" kern="1200" dirty="0"/>
        </a:p>
      </dsp:txBody>
      <dsp:txXfrm>
        <a:off x="2294793" y="1363579"/>
        <a:ext cx="6234987" cy="1273650"/>
      </dsp:txXfrm>
    </dsp:sp>
    <dsp:sp modelId="{B70D88AA-BB61-47B6-8A5E-700B4C6C864D}">
      <dsp:nvSpPr>
        <dsp:cNvPr id="0" name=""/>
        <dsp:cNvSpPr/>
      </dsp:nvSpPr>
      <dsp:spPr>
        <a:xfrm>
          <a:off x="2175653" y="2637230"/>
          <a:ext cx="63541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4CE20E-698F-4563-AB25-86ECF254CF69}">
      <dsp:nvSpPr>
        <dsp:cNvPr id="0" name=""/>
        <dsp:cNvSpPr/>
      </dsp:nvSpPr>
      <dsp:spPr>
        <a:xfrm>
          <a:off x="2294793" y="2680867"/>
          <a:ext cx="6234987" cy="872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b="0" i="0" kern="1200" dirty="0" smtClean="0"/>
            <a:t>PSAK saat ini sudah tidak mengatur pada jenis industri tertentu, namun pada laporan keuangan</a:t>
          </a:r>
          <a:endParaRPr lang="en-US" sz="2200" b="0" i="0" kern="1200" dirty="0"/>
        </a:p>
      </dsp:txBody>
      <dsp:txXfrm>
        <a:off x="2294793" y="2680867"/>
        <a:ext cx="6234987" cy="872734"/>
      </dsp:txXfrm>
    </dsp:sp>
    <dsp:sp modelId="{9F55D3EC-2DEC-4D60-827E-8961ED241EC9}">
      <dsp:nvSpPr>
        <dsp:cNvPr id="0" name=""/>
        <dsp:cNvSpPr/>
      </dsp:nvSpPr>
      <dsp:spPr>
        <a:xfrm>
          <a:off x="2175653" y="3553601"/>
          <a:ext cx="63541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957A67-5BCF-4A7A-B983-977AF7706AB6}">
      <dsp:nvSpPr>
        <dsp:cNvPr id="0" name=""/>
        <dsp:cNvSpPr/>
      </dsp:nvSpPr>
      <dsp:spPr>
        <a:xfrm>
          <a:off x="2294793" y="3597238"/>
          <a:ext cx="6234987" cy="872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b="0" i="0" kern="1200" dirty="0" smtClean="0"/>
            <a:t>Pengaturan sudah tidak relevan dengan regulasi perbankan saat ini</a:t>
          </a:r>
          <a:endParaRPr lang="en-US" sz="2200" b="0" i="0" kern="1200" dirty="0"/>
        </a:p>
      </dsp:txBody>
      <dsp:txXfrm>
        <a:off x="2294793" y="3597238"/>
        <a:ext cx="6234987" cy="872734"/>
      </dsp:txXfrm>
    </dsp:sp>
    <dsp:sp modelId="{1CBB7BAC-260B-46D0-BB60-043B4A7A9B9F}">
      <dsp:nvSpPr>
        <dsp:cNvPr id="0" name=""/>
        <dsp:cNvSpPr/>
      </dsp:nvSpPr>
      <dsp:spPr>
        <a:xfrm>
          <a:off x="2175653" y="4469972"/>
          <a:ext cx="63541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D8CB4-38AE-4BA8-A263-D6352C38BC9C}">
      <dsp:nvSpPr>
        <dsp:cNvPr id="0" name=""/>
        <dsp:cNvSpPr/>
      </dsp:nvSpPr>
      <dsp:spPr>
        <a:xfrm>
          <a:off x="2294793" y="4513609"/>
          <a:ext cx="6234987" cy="872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b="0" i="0" kern="1200" dirty="0" smtClean="0"/>
            <a:t>Tanggal efektif 1 Januari 2016</a:t>
          </a:r>
        </a:p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200" b="0" i="0" kern="1200" dirty="0" smtClean="0"/>
        </a:p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b="0" i="0" kern="1200" dirty="0"/>
        </a:p>
      </dsp:txBody>
      <dsp:txXfrm>
        <a:off x="2294793" y="4513609"/>
        <a:ext cx="6234987" cy="872734"/>
      </dsp:txXfrm>
    </dsp:sp>
    <dsp:sp modelId="{0952B1DE-E0FD-4EF9-AE26-FDB69A9A727D}">
      <dsp:nvSpPr>
        <dsp:cNvPr id="0" name=""/>
        <dsp:cNvSpPr/>
      </dsp:nvSpPr>
      <dsp:spPr>
        <a:xfrm>
          <a:off x="2175653" y="5386343"/>
          <a:ext cx="63541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5DE1AA-53E2-4D12-8F38-799709D594A6}">
      <dsp:nvSpPr>
        <dsp:cNvPr id="0" name=""/>
        <dsp:cNvSpPr/>
      </dsp:nvSpPr>
      <dsp:spPr>
        <a:xfrm>
          <a:off x="2517632" y="722456"/>
          <a:ext cx="3570341" cy="871449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0AB85B-F563-4AC8-A2BA-5D4339CD918C}">
      <dsp:nvSpPr>
        <dsp:cNvPr id="0" name=""/>
        <dsp:cNvSpPr/>
      </dsp:nvSpPr>
      <dsp:spPr>
        <a:xfrm>
          <a:off x="3997436" y="3050344"/>
          <a:ext cx="691926" cy="442833"/>
        </a:xfrm>
        <a:prstGeom prst="downArrow">
          <a:avLst/>
        </a:prstGeom>
        <a:solidFill>
          <a:srgbClr val="FF000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FB9F5B-CB89-4572-989B-138A78A9351D}">
      <dsp:nvSpPr>
        <dsp:cNvPr id="0" name=""/>
        <dsp:cNvSpPr/>
      </dsp:nvSpPr>
      <dsp:spPr>
        <a:xfrm>
          <a:off x="3276598" y="3505203"/>
          <a:ext cx="2093216" cy="830312"/>
        </a:xfrm>
        <a:prstGeom prst="rect">
          <a:avLst/>
        </a:prstGeom>
        <a:solidFill>
          <a:schemeClr val="lt1"/>
        </a:solidFill>
        <a:ln w="28575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b="1" i="1" kern="1200" dirty="0" smtClean="0"/>
            <a:t>Akuntansi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b="1" i="1" kern="1200" dirty="0" smtClean="0"/>
            <a:t>Syariah</a:t>
          </a:r>
          <a:endParaRPr lang="en-US" sz="2400" b="1" i="1" kern="1200" dirty="0"/>
        </a:p>
      </dsp:txBody>
      <dsp:txXfrm>
        <a:off x="3276598" y="3505203"/>
        <a:ext cx="2093216" cy="830312"/>
      </dsp:txXfrm>
    </dsp:sp>
    <dsp:sp modelId="{02DA874D-FB6F-4532-A698-677DADF91ECF}">
      <dsp:nvSpPr>
        <dsp:cNvPr id="0" name=""/>
        <dsp:cNvSpPr/>
      </dsp:nvSpPr>
      <dsp:spPr>
        <a:xfrm>
          <a:off x="3563767" y="1434370"/>
          <a:ext cx="1607600" cy="124546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Syariah Islam</a:t>
          </a:r>
          <a:endParaRPr lang="en-US" sz="2000" kern="1200" dirty="0"/>
        </a:p>
      </dsp:txBody>
      <dsp:txXfrm>
        <a:off x="3799195" y="1616765"/>
        <a:ext cx="1136744" cy="880678"/>
      </dsp:txXfrm>
    </dsp:sp>
    <dsp:sp modelId="{A4F46275-15FC-4C58-99E7-BCF83B7ACFBC}">
      <dsp:nvSpPr>
        <dsp:cNvPr id="0" name=""/>
        <dsp:cNvSpPr/>
      </dsp:nvSpPr>
      <dsp:spPr>
        <a:xfrm>
          <a:off x="6414356" y="99437"/>
          <a:ext cx="2272443" cy="1689626"/>
        </a:xfrm>
        <a:prstGeom prst="ellipse">
          <a:avLst/>
        </a:prstGeom>
        <a:solidFill>
          <a:schemeClr val="accent3">
            <a:hueOff val="-1137357"/>
            <a:satOff val="-4689"/>
            <a:lumOff val="-983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kern="1200" dirty="0" smtClean="0"/>
            <a:t>Teori dan Konsep Akuntansi Konvensional</a:t>
          </a:r>
          <a:endParaRPr lang="en-US" sz="1900" kern="1200" dirty="0"/>
        </a:p>
      </dsp:txBody>
      <dsp:txXfrm>
        <a:off x="6747148" y="346877"/>
        <a:ext cx="1606859" cy="1194746"/>
      </dsp:txXfrm>
    </dsp:sp>
    <dsp:sp modelId="{23868995-E097-4D57-8258-94B51FCD8F23}">
      <dsp:nvSpPr>
        <dsp:cNvPr id="0" name=""/>
        <dsp:cNvSpPr/>
      </dsp:nvSpPr>
      <dsp:spPr>
        <a:xfrm>
          <a:off x="2365397" y="579107"/>
          <a:ext cx="3874789" cy="2422239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6C9255-BFF6-4569-BAC6-FB4ECF5503DB}">
      <dsp:nvSpPr>
        <dsp:cNvPr id="0" name=""/>
        <dsp:cNvSpPr/>
      </dsp:nvSpPr>
      <dsp:spPr>
        <a:xfrm>
          <a:off x="73699" y="369934"/>
          <a:ext cx="8234600" cy="1198834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190315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/>
            <a:t>Sebelum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Tahun</a:t>
          </a:r>
          <a:r>
            <a:rPr lang="en-US" sz="2400" b="1" kern="1200" dirty="0" smtClean="0"/>
            <a:t> 2002</a:t>
          </a:r>
          <a:endParaRPr lang="en-US" sz="2400" b="1" kern="1200" dirty="0"/>
        </a:p>
      </dsp:txBody>
      <dsp:txXfrm>
        <a:off x="73699" y="669643"/>
        <a:ext cx="7934892" cy="599417"/>
      </dsp:txXfrm>
    </dsp:sp>
    <dsp:sp modelId="{309573C9-F6E5-4208-ACF4-704F03564775}">
      <dsp:nvSpPr>
        <dsp:cNvPr id="0" name=""/>
        <dsp:cNvSpPr/>
      </dsp:nvSpPr>
      <dsp:spPr>
        <a:xfrm>
          <a:off x="73699" y="1165965"/>
          <a:ext cx="1898075" cy="24782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/>
            <a:t>PSAK 31</a:t>
          </a:r>
          <a:r>
            <a:rPr lang="en-US" sz="2100" kern="1200" dirty="0" smtClean="0"/>
            <a:t> </a:t>
          </a:r>
          <a:r>
            <a:rPr lang="en-US" sz="2100" kern="1200" dirty="0" smtClean="0">
              <a:sym typeface="Wingdings" pitchFamily="2" charset="2"/>
            </a:rPr>
            <a:t> </a:t>
          </a:r>
          <a:r>
            <a:rPr lang="en-US" sz="2100" kern="1200" dirty="0" err="1" smtClean="0">
              <a:sym typeface="Wingdings" pitchFamily="2" charset="2"/>
            </a:rPr>
            <a:t>sepanjang</a:t>
          </a:r>
          <a:r>
            <a:rPr lang="en-US" sz="2100" kern="1200" dirty="0" smtClean="0">
              <a:sym typeface="Wingdings" pitchFamily="2" charset="2"/>
            </a:rPr>
            <a:t> </a:t>
          </a:r>
          <a:r>
            <a:rPr lang="en-US" sz="2100" kern="1200" dirty="0" err="1" smtClean="0">
              <a:sym typeface="Wingdings" pitchFamily="2" charset="2"/>
            </a:rPr>
            <a:t>tidak</a:t>
          </a:r>
          <a:r>
            <a:rPr lang="en-US" sz="2100" kern="1200" dirty="0" smtClean="0">
              <a:sym typeface="Wingdings" pitchFamily="2" charset="2"/>
            </a:rPr>
            <a:t> </a:t>
          </a:r>
          <a:r>
            <a:rPr lang="en-US" sz="2100" kern="1200" dirty="0" err="1" smtClean="0">
              <a:sym typeface="Wingdings" pitchFamily="2" charset="2"/>
            </a:rPr>
            <a:t>bertentangan</a:t>
          </a:r>
          <a:r>
            <a:rPr lang="en-US" sz="2100" kern="1200" dirty="0" smtClean="0">
              <a:sym typeface="Wingdings" pitchFamily="2" charset="2"/>
            </a:rPr>
            <a:t> </a:t>
          </a:r>
          <a:r>
            <a:rPr lang="en-US" sz="2100" kern="1200" dirty="0" err="1" smtClean="0">
              <a:sym typeface="Wingdings" pitchFamily="2" charset="2"/>
            </a:rPr>
            <a:t>dengan</a:t>
          </a:r>
          <a:r>
            <a:rPr lang="en-US" sz="2100" kern="1200" dirty="0" smtClean="0">
              <a:sym typeface="Wingdings" pitchFamily="2" charset="2"/>
            </a:rPr>
            <a:t> </a:t>
          </a:r>
          <a:r>
            <a:rPr lang="en-US" sz="2100" kern="1200" dirty="0" err="1" smtClean="0">
              <a:sym typeface="Wingdings" pitchFamily="2" charset="2"/>
            </a:rPr>
            <a:t>prinsip</a:t>
          </a:r>
          <a:r>
            <a:rPr lang="en-US" sz="2100" kern="1200" dirty="0" smtClean="0">
              <a:sym typeface="Wingdings" pitchFamily="2" charset="2"/>
            </a:rPr>
            <a:t> </a:t>
          </a:r>
          <a:r>
            <a:rPr lang="en-US" sz="2100" kern="1200" dirty="0" err="1" smtClean="0">
              <a:sym typeface="Wingdings" pitchFamily="2" charset="2"/>
            </a:rPr>
            <a:t>syariah</a:t>
          </a:r>
          <a:endParaRPr lang="en-US" sz="2100" kern="1200" dirty="0" smtClean="0"/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/>
            <a:t>AAOIFI </a:t>
          </a:r>
          <a:r>
            <a:rPr lang="en-US" sz="2100" kern="1200" dirty="0" smtClean="0"/>
            <a:t>- Bahrain</a:t>
          </a:r>
          <a:endParaRPr lang="en-US" sz="2100" kern="1200" dirty="0"/>
        </a:p>
      </dsp:txBody>
      <dsp:txXfrm>
        <a:off x="73699" y="1165965"/>
        <a:ext cx="1898075" cy="2478279"/>
      </dsp:txXfrm>
    </dsp:sp>
    <dsp:sp modelId="{CA3BF5FF-4332-4EB4-9582-90910EFBE783}">
      <dsp:nvSpPr>
        <dsp:cNvPr id="0" name=""/>
        <dsp:cNvSpPr/>
      </dsp:nvSpPr>
      <dsp:spPr>
        <a:xfrm>
          <a:off x="1971775" y="769404"/>
          <a:ext cx="6336525" cy="1198834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-379119"/>
            <a:satOff val="-1563"/>
            <a:lumOff val="-328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190315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2002 - 2007</a:t>
          </a:r>
          <a:endParaRPr lang="en-US" sz="2400" b="1" kern="1200" dirty="0"/>
        </a:p>
      </dsp:txBody>
      <dsp:txXfrm>
        <a:off x="1971775" y="1069113"/>
        <a:ext cx="6036817" cy="599417"/>
      </dsp:txXfrm>
    </dsp:sp>
    <dsp:sp modelId="{1010CAA5-1C32-44B2-A149-03332E20CD54}">
      <dsp:nvSpPr>
        <dsp:cNvPr id="0" name=""/>
        <dsp:cNvSpPr/>
      </dsp:nvSpPr>
      <dsp:spPr>
        <a:xfrm>
          <a:off x="1971775" y="1695834"/>
          <a:ext cx="1898075" cy="216096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3">
              <a:hueOff val="-379119"/>
              <a:satOff val="-1563"/>
              <a:lumOff val="-3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/>
            <a:t>PSAK 59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/>
            <a:t>Akuntansi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Perbankan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Syariah</a:t>
          </a:r>
          <a:endParaRPr lang="en-US" sz="2100" kern="1200" dirty="0"/>
        </a:p>
      </dsp:txBody>
      <dsp:txXfrm>
        <a:off x="1971775" y="1695834"/>
        <a:ext cx="1898075" cy="2160961"/>
      </dsp:txXfrm>
    </dsp:sp>
    <dsp:sp modelId="{755094CF-9835-4058-B7FD-27416ABAFCC0}">
      <dsp:nvSpPr>
        <dsp:cNvPr id="0" name=""/>
        <dsp:cNvSpPr/>
      </dsp:nvSpPr>
      <dsp:spPr>
        <a:xfrm>
          <a:off x="3869850" y="1168874"/>
          <a:ext cx="4438449" cy="1198834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-758238"/>
            <a:satOff val="-3126"/>
            <a:lumOff val="-655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190315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200</a:t>
          </a:r>
          <a:r>
            <a:rPr lang="id-ID" sz="2400" b="1" kern="1200" dirty="0" smtClean="0"/>
            <a:t>7 - 2015</a:t>
          </a:r>
          <a:endParaRPr lang="en-US" sz="2400" b="1" kern="1200" dirty="0"/>
        </a:p>
      </dsp:txBody>
      <dsp:txXfrm>
        <a:off x="3869850" y="1468583"/>
        <a:ext cx="4138741" cy="599417"/>
      </dsp:txXfrm>
    </dsp:sp>
    <dsp:sp modelId="{F069C0F0-D9FC-49F3-B633-987AE5A862FB}">
      <dsp:nvSpPr>
        <dsp:cNvPr id="0" name=""/>
        <dsp:cNvSpPr/>
      </dsp:nvSpPr>
      <dsp:spPr>
        <a:xfrm>
          <a:off x="3869850" y="2095303"/>
          <a:ext cx="1898075" cy="21754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3">
              <a:hueOff val="-758238"/>
              <a:satOff val="-3126"/>
              <a:lumOff val="-6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800" b="1" kern="1200" dirty="0" smtClean="0"/>
            <a:t>PSAK 101 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800" b="1" kern="1200" dirty="0" smtClean="0"/>
            <a:t>s/d 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800" b="1" kern="1200" dirty="0" smtClean="0"/>
            <a:t>PSAK 110</a:t>
          </a:r>
          <a:endParaRPr lang="en-US" sz="2800" b="1" kern="1200" dirty="0"/>
        </a:p>
      </dsp:txBody>
      <dsp:txXfrm>
        <a:off x="3869850" y="2095303"/>
        <a:ext cx="1898075" cy="2175410"/>
      </dsp:txXfrm>
    </dsp:sp>
    <dsp:sp modelId="{FD0FC643-4647-46F9-8FFE-1B1E7AFDAC58}">
      <dsp:nvSpPr>
        <dsp:cNvPr id="0" name=""/>
        <dsp:cNvSpPr/>
      </dsp:nvSpPr>
      <dsp:spPr>
        <a:xfrm>
          <a:off x="5767926" y="1568343"/>
          <a:ext cx="2540374" cy="1198834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-1137357"/>
            <a:satOff val="-4689"/>
            <a:lumOff val="-983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254000" bIns="190315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id-ID" sz="2800" b="1" kern="1200" dirty="0" smtClean="0"/>
            <a:t>2015</a:t>
          </a:r>
          <a:endParaRPr lang="en-US" sz="2800" b="1" kern="1200" dirty="0"/>
        </a:p>
      </dsp:txBody>
      <dsp:txXfrm>
        <a:off x="5767926" y="1868052"/>
        <a:ext cx="2240666" cy="599417"/>
      </dsp:txXfrm>
    </dsp:sp>
    <dsp:sp modelId="{322E128A-2993-4394-A137-62D5257DDCB8}">
      <dsp:nvSpPr>
        <dsp:cNvPr id="0" name=""/>
        <dsp:cNvSpPr/>
      </dsp:nvSpPr>
      <dsp:spPr>
        <a:xfrm>
          <a:off x="5791197" y="2438397"/>
          <a:ext cx="2093573" cy="26456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3">
              <a:hueOff val="-1137357"/>
              <a:satOff val="-4689"/>
              <a:lumOff val="-9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id-ID" sz="2800" b="1" kern="1200" dirty="0" smtClean="0"/>
            <a:t>Updating NILAI WAJAR +</a:t>
          </a:r>
          <a:endParaRPr lang="en-US" sz="2800" b="1" kern="1200" dirty="0"/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id-ID" sz="2800" b="1" kern="1200" smtClean="0"/>
            <a:t>Dana </a:t>
          </a:r>
          <a:r>
            <a:rPr lang="id-ID" sz="2800" b="1" kern="1200" dirty="0" smtClean="0"/>
            <a:t>Peserta Asuransi</a:t>
          </a:r>
          <a:endParaRPr lang="en-US" sz="2800" b="1" kern="1200" dirty="0"/>
        </a:p>
      </dsp:txBody>
      <dsp:txXfrm>
        <a:off x="5791197" y="2438397"/>
        <a:ext cx="2093573" cy="26456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519A56-2F8E-44E1-8BAF-5DEC6C85142C}">
      <dsp:nvSpPr>
        <dsp:cNvPr id="0" name=""/>
        <dsp:cNvSpPr/>
      </dsp:nvSpPr>
      <dsp:spPr>
        <a:xfrm>
          <a:off x="115736" y="1182071"/>
          <a:ext cx="2663866" cy="83245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3852" tIns="41910" rIns="41910" bIns="41910" numCol="1" spcCol="1270" anchor="ctr" anchorCtr="0">
          <a:noAutofit/>
        </a:bodyPr>
        <a:lstStyle/>
        <a:p>
          <a:pPr lvl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050" b="1" kern="1200" dirty="0" smtClean="0"/>
            <a:t>Kerangka Dasar Penyusunan dan Penyajian Laporan keuangan Syariah (KDPPLKS)</a:t>
          </a:r>
          <a:endParaRPr lang="en-US" sz="1050" b="1" kern="1200" dirty="0"/>
        </a:p>
      </dsp:txBody>
      <dsp:txXfrm>
        <a:off x="115736" y="1182071"/>
        <a:ext cx="2663866" cy="832458"/>
      </dsp:txXfrm>
    </dsp:sp>
    <dsp:sp modelId="{08E3976A-B70A-4E18-ACDA-9A088603DA1D}">
      <dsp:nvSpPr>
        <dsp:cNvPr id="0" name=""/>
        <dsp:cNvSpPr/>
      </dsp:nvSpPr>
      <dsp:spPr>
        <a:xfrm>
          <a:off x="4742" y="1061827"/>
          <a:ext cx="582720" cy="874081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DC78B8-8D28-4D91-B798-76830B32E4C1}">
      <dsp:nvSpPr>
        <dsp:cNvPr id="0" name=""/>
        <dsp:cNvSpPr/>
      </dsp:nvSpPr>
      <dsp:spPr>
        <a:xfrm>
          <a:off x="3088322" y="1182071"/>
          <a:ext cx="2663866" cy="83245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3852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/>
            <a:t>PSAK 101 Penyajian Laporan Keuangan Syariah</a:t>
          </a:r>
          <a:endParaRPr lang="en-US" sz="1400" b="1" kern="1200" dirty="0"/>
        </a:p>
      </dsp:txBody>
      <dsp:txXfrm>
        <a:off x="3088322" y="1182071"/>
        <a:ext cx="2663866" cy="832458"/>
      </dsp:txXfrm>
    </dsp:sp>
    <dsp:sp modelId="{26A999D8-65D4-4FEB-8E5A-A386F7B3E1A5}">
      <dsp:nvSpPr>
        <dsp:cNvPr id="0" name=""/>
        <dsp:cNvSpPr/>
      </dsp:nvSpPr>
      <dsp:spPr>
        <a:xfrm>
          <a:off x="2977327" y="1061827"/>
          <a:ext cx="582720" cy="874081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F8E719-031B-4034-946E-53734A98B585}">
      <dsp:nvSpPr>
        <dsp:cNvPr id="0" name=""/>
        <dsp:cNvSpPr/>
      </dsp:nvSpPr>
      <dsp:spPr>
        <a:xfrm>
          <a:off x="6060908" y="1182071"/>
          <a:ext cx="2663866" cy="83245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3852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/>
            <a:t>PSAK 102 Akuntansi </a:t>
          </a:r>
          <a:r>
            <a:rPr lang="id-ID" sz="1400" b="1" kern="1200" dirty="0" err="1" smtClean="0"/>
            <a:t>Murabahah</a:t>
          </a:r>
          <a:endParaRPr lang="en-US" sz="1400" b="1" kern="1200" dirty="0"/>
        </a:p>
      </dsp:txBody>
      <dsp:txXfrm>
        <a:off x="6060908" y="1182071"/>
        <a:ext cx="2663866" cy="832458"/>
      </dsp:txXfrm>
    </dsp:sp>
    <dsp:sp modelId="{AE1721C9-143F-4B79-947A-188A4C304237}">
      <dsp:nvSpPr>
        <dsp:cNvPr id="0" name=""/>
        <dsp:cNvSpPr/>
      </dsp:nvSpPr>
      <dsp:spPr>
        <a:xfrm>
          <a:off x="5949913" y="1061827"/>
          <a:ext cx="582720" cy="874081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167C60-39EC-47F5-B711-0ACA1000CEBF}">
      <dsp:nvSpPr>
        <dsp:cNvPr id="0" name=""/>
        <dsp:cNvSpPr/>
      </dsp:nvSpPr>
      <dsp:spPr>
        <a:xfrm>
          <a:off x="115736" y="2230044"/>
          <a:ext cx="2663866" cy="83245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3852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/>
            <a:t>PSAK 103 Akuntansi Salam</a:t>
          </a:r>
          <a:endParaRPr lang="en-US" sz="1400" b="1" kern="1200" dirty="0"/>
        </a:p>
      </dsp:txBody>
      <dsp:txXfrm>
        <a:off x="115736" y="2230044"/>
        <a:ext cx="2663866" cy="832458"/>
      </dsp:txXfrm>
    </dsp:sp>
    <dsp:sp modelId="{1598AC97-87D9-4D83-ACE3-1250CB1A8ED5}">
      <dsp:nvSpPr>
        <dsp:cNvPr id="0" name=""/>
        <dsp:cNvSpPr/>
      </dsp:nvSpPr>
      <dsp:spPr>
        <a:xfrm>
          <a:off x="4742" y="2109800"/>
          <a:ext cx="582720" cy="874081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90F605-0B0D-48EE-BE1F-317378EE1A5C}">
      <dsp:nvSpPr>
        <dsp:cNvPr id="0" name=""/>
        <dsp:cNvSpPr/>
      </dsp:nvSpPr>
      <dsp:spPr>
        <a:xfrm>
          <a:off x="3088322" y="2230044"/>
          <a:ext cx="2663866" cy="83245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3852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/>
            <a:t>PSAK 104 Akuntansi </a:t>
          </a:r>
          <a:r>
            <a:rPr lang="id-ID" sz="1400" b="1" kern="1200" dirty="0" err="1" smtClean="0"/>
            <a:t>Istishna</a:t>
          </a:r>
          <a:r>
            <a:rPr lang="id-ID" sz="1400" b="1" kern="1200" dirty="0" smtClean="0"/>
            <a:t>’</a:t>
          </a:r>
          <a:endParaRPr lang="en-US" sz="1400" b="1" kern="1200" dirty="0"/>
        </a:p>
      </dsp:txBody>
      <dsp:txXfrm>
        <a:off x="3088322" y="2230044"/>
        <a:ext cx="2663866" cy="832458"/>
      </dsp:txXfrm>
    </dsp:sp>
    <dsp:sp modelId="{7651B387-D2AF-472D-BAF9-F75FFC394AAA}">
      <dsp:nvSpPr>
        <dsp:cNvPr id="0" name=""/>
        <dsp:cNvSpPr/>
      </dsp:nvSpPr>
      <dsp:spPr>
        <a:xfrm>
          <a:off x="2977327" y="2109800"/>
          <a:ext cx="582720" cy="874081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60E91B-8273-4D5C-938F-30342B75C1EE}">
      <dsp:nvSpPr>
        <dsp:cNvPr id="0" name=""/>
        <dsp:cNvSpPr/>
      </dsp:nvSpPr>
      <dsp:spPr>
        <a:xfrm>
          <a:off x="6060908" y="2230044"/>
          <a:ext cx="2663866" cy="83245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3852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/>
            <a:t>PSAK 105 Akuntansi </a:t>
          </a:r>
          <a:r>
            <a:rPr lang="id-ID" sz="1400" b="1" kern="1200" dirty="0" err="1" smtClean="0"/>
            <a:t>Mudharabah</a:t>
          </a:r>
          <a:endParaRPr lang="en-US" sz="1400" b="1" kern="1200" dirty="0"/>
        </a:p>
      </dsp:txBody>
      <dsp:txXfrm>
        <a:off x="6060908" y="2230044"/>
        <a:ext cx="2663866" cy="832458"/>
      </dsp:txXfrm>
    </dsp:sp>
    <dsp:sp modelId="{716B0EC1-FF07-45A6-9636-BDCAC1167514}">
      <dsp:nvSpPr>
        <dsp:cNvPr id="0" name=""/>
        <dsp:cNvSpPr/>
      </dsp:nvSpPr>
      <dsp:spPr>
        <a:xfrm>
          <a:off x="5949913" y="2109800"/>
          <a:ext cx="582720" cy="874081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AF949C-047B-4B19-B45A-440C4C61DF7F}">
      <dsp:nvSpPr>
        <dsp:cNvPr id="0" name=""/>
        <dsp:cNvSpPr/>
      </dsp:nvSpPr>
      <dsp:spPr>
        <a:xfrm>
          <a:off x="115736" y="3278016"/>
          <a:ext cx="2663866" cy="83245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3852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/>
            <a:t>PSAK 106 Akuntansi </a:t>
          </a:r>
          <a:r>
            <a:rPr lang="id-ID" sz="1400" b="1" kern="1200" dirty="0" err="1" smtClean="0"/>
            <a:t>Musyarakah</a:t>
          </a:r>
          <a:endParaRPr lang="en-US" sz="1400" b="1" kern="1200" dirty="0"/>
        </a:p>
      </dsp:txBody>
      <dsp:txXfrm>
        <a:off x="115736" y="3278016"/>
        <a:ext cx="2663866" cy="832458"/>
      </dsp:txXfrm>
    </dsp:sp>
    <dsp:sp modelId="{16D56105-AD02-419F-9E9C-B9366A5A5D0A}">
      <dsp:nvSpPr>
        <dsp:cNvPr id="0" name=""/>
        <dsp:cNvSpPr/>
      </dsp:nvSpPr>
      <dsp:spPr>
        <a:xfrm>
          <a:off x="4742" y="3157772"/>
          <a:ext cx="582720" cy="874081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197930-4DD6-4149-9DCC-40F99B7851D1}">
      <dsp:nvSpPr>
        <dsp:cNvPr id="0" name=""/>
        <dsp:cNvSpPr/>
      </dsp:nvSpPr>
      <dsp:spPr>
        <a:xfrm>
          <a:off x="3088322" y="3278016"/>
          <a:ext cx="2663866" cy="83245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3852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/>
            <a:t>PSAK 107 Akuntansi </a:t>
          </a:r>
          <a:r>
            <a:rPr lang="id-ID" sz="1400" b="1" kern="1200" dirty="0" err="1" smtClean="0"/>
            <a:t>Ijarah</a:t>
          </a:r>
          <a:endParaRPr lang="en-US" sz="1400" b="1" kern="1200" dirty="0"/>
        </a:p>
      </dsp:txBody>
      <dsp:txXfrm>
        <a:off x="3088322" y="3278016"/>
        <a:ext cx="2663866" cy="832458"/>
      </dsp:txXfrm>
    </dsp:sp>
    <dsp:sp modelId="{B9ED6C22-2D83-4F2F-A7CB-9EEA211FD7BF}">
      <dsp:nvSpPr>
        <dsp:cNvPr id="0" name=""/>
        <dsp:cNvSpPr/>
      </dsp:nvSpPr>
      <dsp:spPr>
        <a:xfrm>
          <a:off x="2977327" y="3157772"/>
          <a:ext cx="582720" cy="874081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01D5BF-9D17-48C7-A253-99E87B9AE2F6}">
      <dsp:nvSpPr>
        <dsp:cNvPr id="0" name=""/>
        <dsp:cNvSpPr/>
      </dsp:nvSpPr>
      <dsp:spPr>
        <a:xfrm>
          <a:off x="6060908" y="3278016"/>
          <a:ext cx="2663866" cy="83245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3852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/>
            <a:t>PSAK 108 Akuntansi Transaksi Asuransi Syariah</a:t>
          </a:r>
          <a:endParaRPr lang="en-US" sz="1400" b="1" kern="1200" dirty="0"/>
        </a:p>
      </dsp:txBody>
      <dsp:txXfrm>
        <a:off x="6060908" y="3278016"/>
        <a:ext cx="2663866" cy="832458"/>
      </dsp:txXfrm>
    </dsp:sp>
    <dsp:sp modelId="{492A7114-0FEF-4F26-B50B-8FF5BEA46685}">
      <dsp:nvSpPr>
        <dsp:cNvPr id="0" name=""/>
        <dsp:cNvSpPr/>
      </dsp:nvSpPr>
      <dsp:spPr>
        <a:xfrm>
          <a:off x="5949913" y="3157772"/>
          <a:ext cx="582720" cy="874081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43AF87-9900-4521-AC31-0E3FF20E0D6A}">
      <dsp:nvSpPr>
        <dsp:cNvPr id="0" name=""/>
        <dsp:cNvSpPr/>
      </dsp:nvSpPr>
      <dsp:spPr>
        <a:xfrm>
          <a:off x="1602029" y="4325989"/>
          <a:ext cx="2663866" cy="83245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3852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/>
            <a:t>PSAK 109 Akuntansi Zakat </a:t>
          </a:r>
          <a:r>
            <a:rPr lang="id-ID" sz="1400" b="1" kern="1200" dirty="0" err="1" smtClean="0"/>
            <a:t>Infaq</a:t>
          </a:r>
          <a:r>
            <a:rPr lang="id-ID" sz="1400" b="1" kern="1200" dirty="0" smtClean="0"/>
            <a:t> dan </a:t>
          </a:r>
          <a:r>
            <a:rPr lang="id-ID" sz="1400" b="1" kern="1200" dirty="0" err="1" smtClean="0"/>
            <a:t>Shadaqah</a:t>
          </a:r>
          <a:endParaRPr lang="en-US" sz="1400" b="1" kern="1200" dirty="0"/>
        </a:p>
      </dsp:txBody>
      <dsp:txXfrm>
        <a:off x="1602029" y="4325989"/>
        <a:ext cx="2663866" cy="832458"/>
      </dsp:txXfrm>
    </dsp:sp>
    <dsp:sp modelId="{0409DF7E-5A1A-4B1B-8356-1AED5550F0EA}">
      <dsp:nvSpPr>
        <dsp:cNvPr id="0" name=""/>
        <dsp:cNvSpPr/>
      </dsp:nvSpPr>
      <dsp:spPr>
        <a:xfrm>
          <a:off x="1491035" y="4205745"/>
          <a:ext cx="582720" cy="874081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8385B6-DF85-44B5-8EDD-53561B94C5E4}">
      <dsp:nvSpPr>
        <dsp:cNvPr id="0" name=""/>
        <dsp:cNvSpPr/>
      </dsp:nvSpPr>
      <dsp:spPr>
        <a:xfrm>
          <a:off x="4574615" y="4325989"/>
          <a:ext cx="2663866" cy="83245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3852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/>
            <a:t>PSAK 110 Akuntansi </a:t>
          </a:r>
          <a:r>
            <a:rPr lang="id-ID" sz="1400" b="1" kern="1200" dirty="0" err="1" smtClean="0"/>
            <a:t>Sukuk</a:t>
          </a:r>
          <a:endParaRPr lang="en-US" sz="1400" b="1" kern="1200" dirty="0"/>
        </a:p>
      </dsp:txBody>
      <dsp:txXfrm>
        <a:off x="4574615" y="4325989"/>
        <a:ext cx="2663866" cy="832458"/>
      </dsp:txXfrm>
    </dsp:sp>
    <dsp:sp modelId="{A5419489-502C-4E50-855F-45BD6D159B88}">
      <dsp:nvSpPr>
        <dsp:cNvPr id="0" name=""/>
        <dsp:cNvSpPr/>
      </dsp:nvSpPr>
      <dsp:spPr>
        <a:xfrm>
          <a:off x="4463620" y="4205745"/>
          <a:ext cx="582720" cy="874081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B1181-6438-4A91-8A79-EE4CF8DB51C3}">
      <dsp:nvSpPr>
        <dsp:cNvPr id="0" name=""/>
        <dsp:cNvSpPr/>
      </dsp:nvSpPr>
      <dsp:spPr>
        <a:xfrm>
          <a:off x="398768" y="0"/>
          <a:ext cx="1811121" cy="100617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300" kern="1200" dirty="0" smtClean="0"/>
            <a:t>Aktiva</a:t>
          </a:r>
          <a:endParaRPr lang="en-US" sz="4300" kern="1200" dirty="0"/>
        </a:p>
      </dsp:txBody>
      <dsp:txXfrm>
        <a:off x="428238" y="29470"/>
        <a:ext cx="1752181" cy="947238"/>
      </dsp:txXfrm>
    </dsp:sp>
    <dsp:sp modelId="{39F03D9C-DCC2-4904-B5BA-A3CB6385718B}">
      <dsp:nvSpPr>
        <dsp:cNvPr id="0" name=""/>
        <dsp:cNvSpPr/>
      </dsp:nvSpPr>
      <dsp:spPr>
        <a:xfrm>
          <a:off x="2936428" y="0"/>
          <a:ext cx="1811121" cy="1006178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300" kern="1200" dirty="0" smtClean="0"/>
            <a:t>Pasiva</a:t>
          </a:r>
          <a:endParaRPr lang="en-US" sz="4300" kern="1200" dirty="0"/>
        </a:p>
      </dsp:txBody>
      <dsp:txXfrm>
        <a:off x="2965898" y="29470"/>
        <a:ext cx="1752181" cy="947238"/>
      </dsp:txXfrm>
    </dsp:sp>
    <dsp:sp modelId="{52ED86B6-FB25-465B-A03F-EB627617EE90}">
      <dsp:nvSpPr>
        <dsp:cNvPr id="0" name=""/>
        <dsp:cNvSpPr/>
      </dsp:nvSpPr>
      <dsp:spPr>
        <a:xfrm>
          <a:off x="2010864" y="4276258"/>
          <a:ext cx="754633" cy="754633"/>
        </a:xfrm>
        <a:prstGeom prst="triangle">
          <a:avLst/>
        </a:prstGeom>
        <a:solidFill>
          <a:schemeClr val="tx1">
            <a:alpha val="9000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3DA6D0-48B9-4152-BF70-6CF09F636646}">
      <dsp:nvSpPr>
        <dsp:cNvPr id="0" name=""/>
        <dsp:cNvSpPr/>
      </dsp:nvSpPr>
      <dsp:spPr>
        <a:xfrm>
          <a:off x="297249" y="3960318"/>
          <a:ext cx="4527802" cy="305878"/>
        </a:xfrm>
        <a:prstGeom prst="rect">
          <a:avLst/>
        </a:prstGeom>
        <a:solidFill>
          <a:schemeClr val="tx1">
            <a:alpha val="9000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6978B6-E199-4A0F-A5BB-170E3A311F9F}">
      <dsp:nvSpPr>
        <dsp:cNvPr id="0" name=""/>
        <dsp:cNvSpPr/>
      </dsp:nvSpPr>
      <dsp:spPr>
        <a:xfrm>
          <a:off x="2963758" y="3078905"/>
          <a:ext cx="1811121" cy="84518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b="1" kern="1200" dirty="0" smtClean="0"/>
            <a:t>Kewajiban</a:t>
          </a:r>
          <a:endParaRPr lang="en-US" sz="1600" b="1" kern="1200" dirty="0"/>
        </a:p>
      </dsp:txBody>
      <dsp:txXfrm>
        <a:off x="3005017" y="3120164"/>
        <a:ext cx="1728603" cy="762671"/>
      </dsp:txXfrm>
    </dsp:sp>
    <dsp:sp modelId="{D24F865D-E0FF-4BA7-999E-79FB6A0466BA}">
      <dsp:nvSpPr>
        <dsp:cNvPr id="0" name=""/>
        <dsp:cNvSpPr/>
      </dsp:nvSpPr>
      <dsp:spPr>
        <a:xfrm>
          <a:off x="2963758" y="2173345"/>
          <a:ext cx="1811121" cy="84518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b="1" kern="1200" dirty="0" smtClean="0"/>
            <a:t>Ekuitas</a:t>
          </a:r>
          <a:endParaRPr lang="en-US" sz="1800" b="1" kern="1200" dirty="0"/>
        </a:p>
      </dsp:txBody>
      <dsp:txXfrm>
        <a:off x="3005017" y="2214604"/>
        <a:ext cx="1728603" cy="762671"/>
      </dsp:txXfrm>
    </dsp:sp>
    <dsp:sp modelId="{F21D7146-37ED-4E13-B3AB-AC5902C0342D}">
      <dsp:nvSpPr>
        <dsp:cNvPr id="0" name=""/>
        <dsp:cNvSpPr/>
      </dsp:nvSpPr>
      <dsp:spPr>
        <a:xfrm>
          <a:off x="2963758" y="1267784"/>
          <a:ext cx="1811121" cy="84518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/>
            <a:t>Dana </a:t>
          </a:r>
          <a:r>
            <a:rPr lang="id-ID" sz="1600" kern="1200" dirty="0" err="1" smtClean="0"/>
            <a:t>Syirkah</a:t>
          </a:r>
          <a:r>
            <a:rPr lang="id-ID" sz="1600" kern="1200" dirty="0" smtClean="0"/>
            <a:t> Temporer / Peserta</a:t>
          </a:r>
          <a:endParaRPr lang="en-US" sz="1600" kern="1200" dirty="0"/>
        </a:p>
      </dsp:txBody>
      <dsp:txXfrm>
        <a:off x="3005017" y="1309043"/>
        <a:ext cx="1728603" cy="762671"/>
      </dsp:txXfrm>
    </dsp:sp>
    <dsp:sp modelId="{371553DC-6B7A-462E-879E-0876ECB52FCF}">
      <dsp:nvSpPr>
        <dsp:cNvPr id="0" name=""/>
        <dsp:cNvSpPr/>
      </dsp:nvSpPr>
      <dsp:spPr>
        <a:xfrm>
          <a:off x="347694" y="2943675"/>
          <a:ext cx="1811121" cy="84518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Aset</a:t>
          </a:r>
          <a:endParaRPr lang="en-US" sz="2400" kern="1200" dirty="0"/>
        </a:p>
      </dsp:txBody>
      <dsp:txXfrm>
        <a:off x="388953" y="2984934"/>
        <a:ext cx="1728603" cy="762671"/>
      </dsp:txXfrm>
    </dsp:sp>
    <dsp:sp modelId="{37FA6685-D55D-4A84-BCF6-23B2C314E471}">
      <dsp:nvSpPr>
        <dsp:cNvPr id="0" name=""/>
        <dsp:cNvSpPr/>
      </dsp:nvSpPr>
      <dsp:spPr>
        <a:xfrm>
          <a:off x="5575586" y="1928612"/>
          <a:ext cx="1811121" cy="845189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b="1" i="1" kern="1200" dirty="0" smtClean="0"/>
            <a:t>Dana </a:t>
          </a:r>
          <a:r>
            <a:rPr lang="id-ID" sz="1600" b="1" i="1" kern="1200" dirty="0" err="1" smtClean="0"/>
            <a:t>Tabarru</a:t>
          </a:r>
          <a:endParaRPr lang="en-US" sz="1600" b="1" i="1" kern="1200" dirty="0"/>
        </a:p>
      </dsp:txBody>
      <dsp:txXfrm>
        <a:off x="5616845" y="1969871"/>
        <a:ext cx="1728603" cy="762671"/>
      </dsp:txXfrm>
    </dsp:sp>
    <dsp:sp modelId="{A795602E-0FC7-493C-A892-64B8B5E52B4A}">
      <dsp:nvSpPr>
        <dsp:cNvPr id="0" name=""/>
        <dsp:cNvSpPr/>
      </dsp:nvSpPr>
      <dsp:spPr>
        <a:xfrm>
          <a:off x="5575586" y="812049"/>
          <a:ext cx="1811121" cy="84518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b="1" kern="1200" dirty="0" smtClean="0"/>
            <a:t>Dana </a:t>
          </a:r>
          <a:r>
            <a:rPr lang="id-ID" sz="1600" b="1" kern="1200" dirty="0" err="1" smtClean="0"/>
            <a:t>Syirkah</a:t>
          </a:r>
          <a:r>
            <a:rPr lang="id-ID" sz="1600" b="1" kern="1200" dirty="0" smtClean="0"/>
            <a:t> Temporer</a:t>
          </a:r>
          <a:endParaRPr lang="en-US" sz="1600" b="1" kern="1200" dirty="0"/>
        </a:p>
      </dsp:txBody>
      <dsp:txXfrm>
        <a:off x="5616845" y="853308"/>
        <a:ext cx="1728603" cy="76267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D25E8E-FBE7-448E-AABC-41791E380F2D}">
      <dsp:nvSpPr>
        <dsp:cNvPr id="0" name=""/>
        <dsp:cNvSpPr/>
      </dsp:nvSpPr>
      <dsp:spPr>
        <a:xfrm>
          <a:off x="1208296" y="687045"/>
          <a:ext cx="4593807" cy="4593807"/>
        </a:xfrm>
        <a:prstGeom prst="blockArc">
          <a:avLst>
            <a:gd name="adj1" fmla="val 10800000"/>
            <a:gd name="adj2" fmla="val 16200000"/>
            <a:gd name="adj3" fmla="val 463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9691C8-8A34-45DF-87E4-43F0C74BAF36}">
      <dsp:nvSpPr>
        <dsp:cNvPr id="0" name=""/>
        <dsp:cNvSpPr/>
      </dsp:nvSpPr>
      <dsp:spPr>
        <a:xfrm>
          <a:off x="1208296" y="687045"/>
          <a:ext cx="4593807" cy="4593807"/>
        </a:xfrm>
        <a:prstGeom prst="blockArc">
          <a:avLst>
            <a:gd name="adj1" fmla="val 5400000"/>
            <a:gd name="adj2" fmla="val 10800000"/>
            <a:gd name="adj3" fmla="val 463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CA7213-8C66-4ED8-91C5-DBEDFE489774}">
      <dsp:nvSpPr>
        <dsp:cNvPr id="0" name=""/>
        <dsp:cNvSpPr/>
      </dsp:nvSpPr>
      <dsp:spPr>
        <a:xfrm>
          <a:off x="1208296" y="687045"/>
          <a:ext cx="4593807" cy="4593807"/>
        </a:xfrm>
        <a:prstGeom prst="blockArc">
          <a:avLst>
            <a:gd name="adj1" fmla="val 0"/>
            <a:gd name="adj2" fmla="val 5400000"/>
            <a:gd name="adj3" fmla="val 463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3BD6C9-6D1F-4514-92CE-3FFF568EFC28}">
      <dsp:nvSpPr>
        <dsp:cNvPr id="0" name=""/>
        <dsp:cNvSpPr/>
      </dsp:nvSpPr>
      <dsp:spPr>
        <a:xfrm>
          <a:off x="1208296" y="687045"/>
          <a:ext cx="4593807" cy="4593807"/>
        </a:xfrm>
        <a:prstGeom prst="blockArc">
          <a:avLst>
            <a:gd name="adj1" fmla="val 16200000"/>
            <a:gd name="adj2" fmla="val 0"/>
            <a:gd name="adj3" fmla="val 463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227065-25C0-4FC9-B2BD-8F35479FD338}">
      <dsp:nvSpPr>
        <dsp:cNvPr id="0" name=""/>
        <dsp:cNvSpPr/>
      </dsp:nvSpPr>
      <dsp:spPr>
        <a:xfrm>
          <a:off x="2744017" y="2319539"/>
          <a:ext cx="1522365" cy="13288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900" kern="1200" dirty="0" smtClean="0"/>
            <a:t>PSAK 101</a:t>
          </a:r>
          <a:endParaRPr lang="en-US" sz="2900" kern="1200" dirty="0"/>
        </a:p>
      </dsp:txBody>
      <dsp:txXfrm>
        <a:off x="2966962" y="2514140"/>
        <a:ext cx="1076475" cy="939617"/>
      </dsp:txXfrm>
    </dsp:sp>
    <dsp:sp modelId="{A3959FC2-9899-4306-AD12-AAD3757E6752}">
      <dsp:nvSpPr>
        <dsp:cNvPr id="0" name=""/>
        <dsp:cNvSpPr/>
      </dsp:nvSpPr>
      <dsp:spPr>
        <a:xfrm>
          <a:off x="2765993" y="1061"/>
          <a:ext cx="1478413" cy="14784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PSAK 103</a:t>
          </a:r>
          <a:endParaRPr lang="en-US" sz="2800" kern="1200" dirty="0"/>
        </a:p>
      </dsp:txBody>
      <dsp:txXfrm>
        <a:off x="2982502" y="217570"/>
        <a:ext cx="1045395" cy="1045395"/>
      </dsp:txXfrm>
    </dsp:sp>
    <dsp:sp modelId="{4892677D-68CF-4344-9F16-7FE1A1CDD206}">
      <dsp:nvSpPr>
        <dsp:cNvPr id="0" name=""/>
        <dsp:cNvSpPr/>
      </dsp:nvSpPr>
      <dsp:spPr>
        <a:xfrm>
          <a:off x="5009673" y="2244742"/>
          <a:ext cx="1478413" cy="14784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PSAK 108</a:t>
          </a:r>
          <a:endParaRPr lang="en-US" sz="2800" kern="1200" dirty="0"/>
        </a:p>
      </dsp:txBody>
      <dsp:txXfrm>
        <a:off x="5226182" y="2461251"/>
        <a:ext cx="1045395" cy="1045395"/>
      </dsp:txXfrm>
    </dsp:sp>
    <dsp:sp modelId="{7AC70824-7604-4875-BA8A-0BB0E95E4EB7}">
      <dsp:nvSpPr>
        <dsp:cNvPr id="0" name=""/>
        <dsp:cNvSpPr/>
      </dsp:nvSpPr>
      <dsp:spPr>
        <a:xfrm>
          <a:off x="2765993" y="4488422"/>
          <a:ext cx="1478413" cy="14784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PSAK 107</a:t>
          </a:r>
          <a:endParaRPr lang="en-US" sz="2800" kern="1200" dirty="0"/>
        </a:p>
      </dsp:txBody>
      <dsp:txXfrm>
        <a:off x="2982502" y="4704931"/>
        <a:ext cx="1045395" cy="1045395"/>
      </dsp:txXfrm>
    </dsp:sp>
    <dsp:sp modelId="{3459AC72-2BCF-4354-BF1E-D72174B7C0D1}">
      <dsp:nvSpPr>
        <dsp:cNvPr id="0" name=""/>
        <dsp:cNvSpPr/>
      </dsp:nvSpPr>
      <dsp:spPr>
        <a:xfrm>
          <a:off x="522312" y="2244742"/>
          <a:ext cx="1478413" cy="14784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PSAK 104</a:t>
          </a:r>
          <a:endParaRPr lang="en-US" sz="2800" kern="1200" dirty="0"/>
        </a:p>
      </dsp:txBody>
      <dsp:txXfrm>
        <a:off x="738821" y="2461251"/>
        <a:ext cx="1045395" cy="104539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FB5C2-3909-47DD-A47C-98A876521770}">
      <dsp:nvSpPr>
        <dsp:cNvPr id="0" name=""/>
        <dsp:cNvSpPr/>
      </dsp:nvSpPr>
      <dsp:spPr>
        <a:xfrm>
          <a:off x="0" y="0"/>
          <a:ext cx="8534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B32CE4-28E2-4A6A-9F75-E85B0DAE700D}">
      <dsp:nvSpPr>
        <dsp:cNvPr id="0" name=""/>
        <dsp:cNvSpPr/>
      </dsp:nvSpPr>
      <dsp:spPr>
        <a:xfrm>
          <a:off x="0" y="0"/>
          <a:ext cx="1706880" cy="4953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100" kern="1200" dirty="0" smtClean="0"/>
            <a:t>Sebagai Dampak Revisi PSAK 108</a:t>
          </a:r>
          <a:endParaRPr lang="en-US" sz="3100" kern="1200" dirty="0"/>
        </a:p>
      </dsp:txBody>
      <dsp:txXfrm>
        <a:off x="0" y="0"/>
        <a:ext cx="1706880" cy="4953000"/>
      </dsp:txXfrm>
    </dsp:sp>
    <dsp:sp modelId="{DAB4B8E8-3485-4798-9854-790D2D56842C}">
      <dsp:nvSpPr>
        <dsp:cNvPr id="0" name=""/>
        <dsp:cNvSpPr/>
      </dsp:nvSpPr>
      <dsp:spPr>
        <a:xfrm>
          <a:off x="1834896" y="77390"/>
          <a:ext cx="6699504" cy="1547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kern="1200" dirty="0" smtClean="0"/>
            <a:t>Ilustrasi 1 - Penyajian Posisi Keuangan </a:t>
          </a:r>
          <a:r>
            <a:rPr lang="id-ID" sz="3200" kern="1200" dirty="0" smtClean="0">
              <a:sym typeface="Wingdings" pitchFamily="2" charset="2"/>
            </a:rPr>
            <a:t>: Dana Syirkah Temporer  Dana Investasi Peserta </a:t>
          </a:r>
          <a:endParaRPr lang="en-US" sz="3200" kern="1200" dirty="0"/>
        </a:p>
      </dsp:txBody>
      <dsp:txXfrm>
        <a:off x="1834896" y="77390"/>
        <a:ext cx="6699504" cy="1547812"/>
      </dsp:txXfrm>
    </dsp:sp>
    <dsp:sp modelId="{B70D88AA-BB61-47B6-8A5E-700B4C6C864D}">
      <dsp:nvSpPr>
        <dsp:cNvPr id="0" name=""/>
        <dsp:cNvSpPr/>
      </dsp:nvSpPr>
      <dsp:spPr>
        <a:xfrm>
          <a:off x="1706880" y="1625203"/>
          <a:ext cx="68275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9FBBAB-A2A8-4C3A-8C9F-4B855436FFD8}">
      <dsp:nvSpPr>
        <dsp:cNvPr id="0" name=""/>
        <dsp:cNvSpPr/>
      </dsp:nvSpPr>
      <dsp:spPr>
        <a:xfrm>
          <a:off x="1834896" y="1702593"/>
          <a:ext cx="6699504" cy="1547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kern="1200" dirty="0" smtClean="0"/>
            <a:t>Ilustrasi 1 - Laporan dana Tabarru di gabung ke Laporan Surplus dan Defisit Dana Tabarru’</a:t>
          </a:r>
          <a:endParaRPr lang="en-US" sz="3200" kern="1200" dirty="0"/>
        </a:p>
      </dsp:txBody>
      <dsp:txXfrm>
        <a:off x="1834896" y="1702593"/>
        <a:ext cx="6699504" cy="1547812"/>
      </dsp:txXfrm>
    </dsp:sp>
    <dsp:sp modelId="{B572C3DC-5DD6-4BEA-9970-0E6AACC6F71D}">
      <dsp:nvSpPr>
        <dsp:cNvPr id="0" name=""/>
        <dsp:cNvSpPr/>
      </dsp:nvSpPr>
      <dsp:spPr>
        <a:xfrm>
          <a:off x="1706880" y="3250406"/>
          <a:ext cx="68275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586E9A-32C1-4866-A245-8F9D625AA5F7}">
      <dsp:nvSpPr>
        <dsp:cNvPr id="0" name=""/>
        <dsp:cNvSpPr/>
      </dsp:nvSpPr>
      <dsp:spPr>
        <a:xfrm>
          <a:off x="1834896" y="3327796"/>
          <a:ext cx="6699504" cy="1547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kern="1200" dirty="0" smtClean="0"/>
            <a:t>Tanggal efektif  1 Januari 2017</a:t>
          </a:r>
          <a:endParaRPr lang="en-US" sz="3200" kern="1200" dirty="0"/>
        </a:p>
      </dsp:txBody>
      <dsp:txXfrm>
        <a:off x="1834896" y="3327796"/>
        <a:ext cx="6699504" cy="1547812"/>
      </dsp:txXfrm>
    </dsp:sp>
    <dsp:sp modelId="{E53DEE99-9F47-4789-86C8-A4909BB662B5}">
      <dsp:nvSpPr>
        <dsp:cNvPr id="0" name=""/>
        <dsp:cNvSpPr/>
      </dsp:nvSpPr>
      <dsp:spPr>
        <a:xfrm>
          <a:off x="1706880" y="4875609"/>
          <a:ext cx="68275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FB5C2-3909-47DD-A47C-98A876521770}">
      <dsp:nvSpPr>
        <dsp:cNvPr id="0" name=""/>
        <dsp:cNvSpPr/>
      </dsp:nvSpPr>
      <dsp:spPr>
        <a:xfrm>
          <a:off x="0" y="1451"/>
          <a:ext cx="8534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B32CE4-28E2-4A6A-9F75-E85B0DAE700D}">
      <dsp:nvSpPr>
        <dsp:cNvPr id="0" name=""/>
        <dsp:cNvSpPr/>
      </dsp:nvSpPr>
      <dsp:spPr>
        <a:xfrm>
          <a:off x="0" y="1451"/>
          <a:ext cx="1706880" cy="29688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Perubahan Definisi Nilai Wajar</a:t>
          </a:r>
          <a:endParaRPr lang="en-US" sz="2400" kern="1200" dirty="0"/>
        </a:p>
      </dsp:txBody>
      <dsp:txXfrm>
        <a:off x="0" y="1451"/>
        <a:ext cx="1706880" cy="2968897"/>
      </dsp:txXfrm>
    </dsp:sp>
    <dsp:sp modelId="{DAB4B8E8-3485-4798-9854-790D2D56842C}">
      <dsp:nvSpPr>
        <dsp:cNvPr id="0" name=""/>
        <dsp:cNvSpPr/>
      </dsp:nvSpPr>
      <dsp:spPr>
        <a:xfrm>
          <a:off x="1834896" y="58277"/>
          <a:ext cx="6699504" cy="1658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i="1" kern="1200" dirty="0" smtClean="0"/>
            <a:t>Draft Revisi:</a:t>
          </a:r>
          <a:r>
            <a:rPr lang="id-ID" sz="900" i="0" kern="1200" dirty="0" smtClean="0"/>
            <a:t> </a:t>
          </a:r>
          <a:br>
            <a:rPr lang="id-ID" sz="900" i="0" kern="1200" dirty="0" smtClean="0"/>
          </a:br>
          <a:r>
            <a:rPr lang="id-ID" sz="2800" i="0" kern="1200" dirty="0" smtClean="0"/>
            <a:t>”</a:t>
          </a:r>
          <a:r>
            <a:rPr lang="id-ID" sz="2800" b="1" i="1" kern="1200" dirty="0" smtClean="0"/>
            <a:t>h</a:t>
          </a:r>
          <a:r>
            <a:rPr lang="en-US" sz="2800" b="1" i="1" kern="1200" dirty="0" err="1" smtClean="0"/>
            <a:t>arga</a:t>
          </a:r>
          <a:r>
            <a:rPr lang="en-US" sz="2800" i="0" kern="1200" dirty="0" smtClean="0"/>
            <a:t> yang </a:t>
          </a:r>
          <a:r>
            <a:rPr lang="en-US" sz="2800" i="0" kern="1200" dirty="0" err="1" smtClean="0"/>
            <a:t>akan</a:t>
          </a:r>
          <a:r>
            <a:rPr lang="en-US" sz="2800" i="0" kern="1200" dirty="0" smtClean="0"/>
            <a:t> </a:t>
          </a:r>
          <a:r>
            <a:rPr lang="en-US" sz="2800" b="1" i="1" kern="1200" dirty="0" err="1" smtClean="0"/>
            <a:t>diterima</a:t>
          </a:r>
          <a:r>
            <a:rPr lang="en-US" sz="2800" i="0" kern="1200" dirty="0" smtClean="0"/>
            <a:t> </a:t>
          </a:r>
          <a:r>
            <a:rPr lang="en-US" sz="2800" i="0" kern="1200" dirty="0" err="1" smtClean="0"/>
            <a:t>untuk</a:t>
          </a:r>
          <a:r>
            <a:rPr lang="en-US" sz="2800" i="0" kern="1200" dirty="0" smtClean="0"/>
            <a:t> </a:t>
          </a:r>
          <a:r>
            <a:rPr lang="en-US" sz="2800" i="0" kern="1200" dirty="0" err="1" smtClean="0"/>
            <a:t>menjual</a:t>
          </a:r>
          <a:r>
            <a:rPr lang="id-ID" sz="2800" i="0" kern="1200" dirty="0" smtClean="0"/>
            <a:t> </a:t>
          </a:r>
          <a:r>
            <a:rPr lang="en-US" sz="2800" i="0" kern="1200" dirty="0" err="1" smtClean="0"/>
            <a:t>suatu</a:t>
          </a:r>
          <a:r>
            <a:rPr lang="en-US" sz="2800" i="0" kern="1200" dirty="0" smtClean="0"/>
            <a:t> </a:t>
          </a:r>
          <a:r>
            <a:rPr lang="en-US" sz="2800" i="0" kern="1200" dirty="0" err="1" smtClean="0"/>
            <a:t>aset</a:t>
          </a:r>
          <a:r>
            <a:rPr lang="id-ID" sz="2800" i="0" kern="1200" dirty="0" smtClean="0"/>
            <a:t> </a:t>
          </a:r>
          <a:r>
            <a:rPr lang="en-US" sz="2800" b="1" i="1" kern="1200" dirty="0" err="1" smtClean="0"/>
            <a:t>dalam</a:t>
          </a:r>
          <a:r>
            <a:rPr lang="en-US" sz="2800" b="1" i="1" kern="1200" dirty="0" smtClean="0"/>
            <a:t> </a:t>
          </a:r>
          <a:r>
            <a:rPr lang="en-US" sz="2800" b="1" i="1" kern="1200" dirty="0" err="1" smtClean="0"/>
            <a:t>transaksi</a:t>
          </a:r>
          <a:r>
            <a:rPr lang="en-US" sz="2800" b="1" i="1" kern="1200" dirty="0" smtClean="0"/>
            <a:t> </a:t>
          </a:r>
          <a:r>
            <a:rPr lang="en-US" sz="2800" b="1" i="1" kern="1200" dirty="0" err="1" smtClean="0"/>
            <a:t>teratur</a:t>
          </a:r>
          <a:r>
            <a:rPr lang="en-US" sz="2800" i="0" kern="1200" dirty="0" smtClean="0"/>
            <a:t> </a:t>
          </a:r>
          <a:r>
            <a:rPr lang="en-US" sz="2800" i="0" kern="1200" dirty="0" err="1" smtClean="0"/>
            <a:t>antara</a:t>
          </a:r>
          <a:r>
            <a:rPr lang="en-US" sz="2800" i="0" kern="1200" dirty="0" smtClean="0"/>
            <a:t> </a:t>
          </a:r>
          <a:r>
            <a:rPr lang="en-US" sz="2800" i="0" kern="1200" dirty="0" err="1" smtClean="0"/>
            <a:t>pelaku</a:t>
          </a:r>
          <a:r>
            <a:rPr lang="en-US" sz="2800" i="0" kern="1200" dirty="0" smtClean="0"/>
            <a:t> </a:t>
          </a:r>
          <a:r>
            <a:rPr lang="en-US" sz="2800" i="0" kern="1200" dirty="0" err="1" smtClean="0"/>
            <a:t>pasar</a:t>
          </a:r>
          <a:r>
            <a:rPr lang="en-US" sz="2800" i="0" kern="1200" dirty="0" smtClean="0"/>
            <a:t> </a:t>
          </a:r>
          <a:r>
            <a:rPr lang="en-US" sz="2800" b="1" i="1" kern="1200" dirty="0" err="1" smtClean="0"/>
            <a:t>pada</a:t>
          </a:r>
          <a:r>
            <a:rPr lang="en-US" sz="2800" b="1" i="1" kern="1200" dirty="0" smtClean="0"/>
            <a:t> </a:t>
          </a:r>
          <a:r>
            <a:rPr lang="en-US" sz="2800" b="1" i="1" kern="1200" dirty="0" err="1" smtClean="0"/>
            <a:t>tanggal</a:t>
          </a:r>
          <a:r>
            <a:rPr lang="en-US" sz="2800" b="1" i="1" kern="1200" dirty="0" smtClean="0"/>
            <a:t> </a:t>
          </a:r>
          <a:r>
            <a:rPr lang="en-US" sz="2800" b="1" i="1" kern="1200" dirty="0" err="1" smtClean="0"/>
            <a:t>pengukuran</a:t>
          </a:r>
          <a:r>
            <a:rPr lang="id-ID" sz="2800" i="0" kern="1200" dirty="0" smtClean="0"/>
            <a:t>”</a:t>
          </a:r>
          <a:r>
            <a:rPr lang="en-US" sz="2800" i="0" kern="1200" dirty="0" smtClean="0"/>
            <a:t>.</a:t>
          </a:r>
          <a:endParaRPr lang="en-US" sz="2800" kern="1200" dirty="0"/>
        </a:p>
      </dsp:txBody>
      <dsp:txXfrm>
        <a:off x="1834896" y="58277"/>
        <a:ext cx="6699504" cy="1658630"/>
      </dsp:txXfrm>
    </dsp:sp>
    <dsp:sp modelId="{B70D88AA-BB61-47B6-8A5E-700B4C6C864D}">
      <dsp:nvSpPr>
        <dsp:cNvPr id="0" name=""/>
        <dsp:cNvSpPr/>
      </dsp:nvSpPr>
      <dsp:spPr>
        <a:xfrm>
          <a:off x="1706880" y="1716908"/>
          <a:ext cx="68275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9FBBAB-A2A8-4C3A-8C9F-4B855436FFD8}">
      <dsp:nvSpPr>
        <dsp:cNvPr id="0" name=""/>
        <dsp:cNvSpPr/>
      </dsp:nvSpPr>
      <dsp:spPr>
        <a:xfrm>
          <a:off x="1834896" y="1773735"/>
          <a:ext cx="6699504" cy="11365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kern="1200" dirty="0" smtClean="0"/>
            <a:t>Tanggal efektif  1 Januari 2016 </a:t>
          </a:r>
          <a:r>
            <a:rPr lang="id-ID" sz="3200" kern="1200" dirty="0" smtClean="0">
              <a:sym typeface="Wingdings" pitchFamily="2" charset="2"/>
            </a:rPr>
            <a:t> </a:t>
          </a:r>
          <a:r>
            <a:rPr lang="id-ID" sz="2000" b="1" i="1" u="sng" kern="1200" dirty="0" smtClean="0">
              <a:solidFill>
                <a:srgbClr val="FF0000"/>
              </a:solidFill>
              <a:sym typeface="Wingdings" pitchFamily="2" charset="2"/>
            </a:rPr>
            <a:t>Tarik Mundur</a:t>
          </a:r>
          <a:endParaRPr lang="en-US" kern="1200" dirty="0"/>
        </a:p>
      </dsp:txBody>
      <dsp:txXfrm>
        <a:off x="1834896" y="1773735"/>
        <a:ext cx="6699504" cy="1136531"/>
      </dsp:txXfrm>
    </dsp:sp>
    <dsp:sp modelId="{B572C3DC-5DD6-4BEA-9970-0E6AACC6F71D}">
      <dsp:nvSpPr>
        <dsp:cNvPr id="0" name=""/>
        <dsp:cNvSpPr/>
      </dsp:nvSpPr>
      <dsp:spPr>
        <a:xfrm>
          <a:off x="1706880" y="2910266"/>
          <a:ext cx="68275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FB5C2-3909-47DD-A47C-98A876521770}">
      <dsp:nvSpPr>
        <dsp:cNvPr id="0" name=""/>
        <dsp:cNvSpPr/>
      </dsp:nvSpPr>
      <dsp:spPr>
        <a:xfrm>
          <a:off x="0" y="2655"/>
          <a:ext cx="8534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B32CE4-28E2-4A6A-9F75-E85B0DAE700D}">
      <dsp:nvSpPr>
        <dsp:cNvPr id="0" name=""/>
        <dsp:cNvSpPr/>
      </dsp:nvSpPr>
      <dsp:spPr>
        <a:xfrm>
          <a:off x="0" y="2655"/>
          <a:ext cx="2975098" cy="54327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i="0" kern="1200" dirty="0" err="1" smtClean="0"/>
            <a:t>Revisi</a:t>
          </a:r>
          <a:r>
            <a:rPr lang="en-US" sz="2700" i="0" kern="1200" dirty="0" smtClean="0"/>
            <a:t> </a:t>
          </a:r>
          <a:r>
            <a:rPr lang="en-US" sz="2700" i="0" kern="1200" dirty="0" err="1" smtClean="0"/>
            <a:t>atas</a:t>
          </a:r>
          <a:r>
            <a:rPr lang="id-ID" sz="2700" i="0" kern="1200" dirty="0" smtClean="0"/>
            <a:t> </a:t>
          </a:r>
          <a:r>
            <a:rPr lang="en-US" sz="2700" i="0" kern="1200" dirty="0" err="1" smtClean="0"/>
            <a:t>paragraf</a:t>
          </a:r>
          <a:r>
            <a:rPr lang="en-US" sz="2700" i="0" kern="1200" dirty="0" smtClean="0"/>
            <a:t> 03, 07,</a:t>
          </a:r>
          <a:r>
            <a:rPr lang="id-ID" sz="2700" i="0" kern="1200" dirty="0" smtClean="0"/>
            <a:t> </a:t>
          </a:r>
          <a:r>
            <a:rPr lang="en-US" sz="2700" i="0" kern="1200" dirty="0" smtClean="0"/>
            <a:t>08, 12, 14, 15,16, 17, 19, 20, 21,</a:t>
          </a:r>
          <a:r>
            <a:rPr lang="id-ID" sz="2700" i="0" kern="1200" dirty="0" smtClean="0"/>
            <a:t> </a:t>
          </a:r>
          <a:r>
            <a:rPr lang="en-US" sz="2700" i="0" kern="1200" dirty="0" smtClean="0"/>
            <a:t>22, 23, 24, 26,</a:t>
          </a:r>
          <a:r>
            <a:rPr lang="id-ID" sz="2700" i="0" kern="1200" dirty="0" smtClean="0"/>
            <a:t> </a:t>
          </a:r>
          <a:r>
            <a:rPr lang="en-US" sz="2700" i="0" kern="1200" dirty="0" smtClean="0"/>
            <a:t>27, 28, 34, </a:t>
          </a:r>
          <a:r>
            <a:rPr lang="en-US" sz="2700" i="0" kern="1200" dirty="0" err="1" smtClean="0"/>
            <a:t>dan</a:t>
          </a:r>
          <a:r>
            <a:rPr lang="id-ID" sz="2700" i="0" kern="1200" dirty="0" smtClean="0"/>
            <a:t> </a:t>
          </a:r>
          <a:r>
            <a:rPr lang="en-US" sz="2700" i="0" kern="1200" dirty="0" smtClean="0"/>
            <a:t>40, </a:t>
          </a:r>
          <a:r>
            <a:rPr lang="en-US" sz="2700" i="0" kern="1200" dirty="0" err="1" smtClean="0"/>
            <a:t>penghapusan</a:t>
          </a:r>
          <a:r>
            <a:rPr lang="en-US" sz="2700" i="0" kern="1200" dirty="0" smtClean="0"/>
            <a:t> </a:t>
          </a:r>
          <a:r>
            <a:rPr lang="en-US" sz="2700" i="0" kern="1200" dirty="0" err="1" smtClean="0"/>
            <a:t>paragraf</a:t>
          </a:r>
          <a:r>
            <a:rPr lang="en-US" sz="2700" i="0" kern="1200" dirty="0" smtClean="0"/>
            <a:t> 18, 25,</a:t>
          </a:r>
          <a:r>
            <a:rPr lang="id-ID" sz="2700" i="0" kern="1200" dirty="0" smtClean="0"/>
            <a:t> </a:t>
          </a:r>
          <a:r>
            <a:rPr lang="en-US" sz="2700" i="0" kern="1200" dirty="0" smtClean="0"/>
            <a:t>30,</a:t>
          </a:r>
          <a:r>
            <a:rPr lang="id-ID" sz="2700" i="0" kern="1200" dirty="0" smtClean="0"/>
            <a:t> </a:t>
          </a:r>
          <a:r>
            <a:rPr lang="en-US" sz="2700" i="0" kern="1200" dirty="0" smtClean="0"/>
            <a:t>31, 32, 35, </a:t>
          </a:r>
          <a:r>
            <a:rPr lang="en-US" sz="2700" i="0" kern="1200" dirty="0" err="1" smtClean="0"/>
            <a:t>dan</a:t>
          </a:r>
          <a:r>
            <a:rPr lang="en-US" sz="2700" i="0" kern="1200" dirty="0" smtClean="0"/>
            <a:t> 39 (a)-(b),</a:t>
          </a:r>
          <a:r>
            <a:rPr lang="id-ID" sz="2700" i="0" kern="1200" dirty="0" smtClean="0"/>
            <a:t> </a:t>
          </a:r>
          <a:r>
            <a:rPr lang="en-US" sz="2700" i="0" kern="1200" dirty="0" err="1" smtClean="0"/>
            <a:t>serta</a:t>
          </a:r>
          <a:r>
            <a:rPr lang="id-ID" sz="2700" i="0" kern="1200" dirty="0" smtClean="0"/>
            <a:t> </a:t>
          </a:r>
          <a:r>
            <a:rPr lang="en-US" sz="2700" i="0" kern="1200" dirty="0" err="1" smtClean="0"/>
            <a:t>penambahan</a:t>
          </a:r>
          <a:r>
            <a:rPr lang="id-ID" sz="2700" i="0" kern="1200" dirty="0" smtClean="0"/>
            <a:t> </a:t>
          </a:r>
          <a:r>
            <a:rPr lang="en-US" sz="2700" i="0" kern="1200" dirty="0" err="1" smtClean="0"/>
            <a:t>paragraf</a:t>
          </a:r>
          <a:r>
            <a:rPr lang="en-US" sz="2700" i="0" kern="1200" dirty="0" smtClean="0"/>
            <a:t> 28A </a:t>
          </a:r>
          <a:r>
            <a:rPr lang="en-US" sz="2700" i="0" kern="1200" dirty="0" err="1" smtClean="0"/>
            <a:t>dan</a:t>
          </a:r>
          <a:r>
            <a:rPr lang="en-US" sz="2700" i="0" kern="1200" dirty="0" smtClean="0"/>
            <a:t> 36A</a:t>
          </a:r>
          <a:endParaRPr lang="en-US" sz="2700" kern="1200" dirty="0"/>
        </a:p>
      </dsp:txBody>
      <dsp:txXfrm>
        <a:off x="0" y="2655"/>
        <a:ext cx="2975098" cy="5432704"/>
      </dsp:txXfrm>
    </dsp:sp>
    <dsp:sp modelId="{DAB4B8E8-3485-4798-9854-790D2D56842C}">
      <dsp:nvSpPr>
        <dsp:cNvPr id="0" name=""/>
        <dsp:cNvSpPr/>
      </dsp:nvSpPr>
      <dsp:spPr>
        <a:xfrm>
          <a:off x="3079236" y="49806"/>
          <a:ext cx="5449889" cy="1376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b="1" i="1" kern="1200" dirty="0" smtClean="0"/>
            <a:t>Pengaturan pengakuan </a:t>
          </a:r>
          <a:r>
            <a:rPr lang="en-US" sz="2200" b="1" i="1" kern="1200" dirty="0" err="1" smtClean="0"/>
            <a:t>kontribusi</a:t>
          </a:r>
          <a:r>
            <a:rPr lang="en-US" sz="2200" b="1" i="1" kern="1200" dirty="0" smtClean="0"/>
            <a:t> </a:t>
          </a:r>
          <a:r>
            <a:rPr lang="en-US" sz="2200" b="1" i="1" kern="1200" dirty="0" err="1" smtClean="0"/>
            <a:t>peserta</a:t>
          </a:r>
          <a:r>
            <a:rPr lang="id-ID" sz="2200" i="0" kern="1200" dirty="0" smtClean="0"/>
            <a:t>: Jangka Pendek</a:t>
          </a:r>
          <a:r>
            <a:rPr lang="id-ID" sz="2200" i="0" kern="1200" dirty="0" smtClean="0">
              <a:sym typeface="Wingdings" pitchFamily="2" charset="2"/>
            </a:rPr>
            <a:t> </a:t>
          </a:r>
          <a:r>
            <a:rPr lang="en-US" sz="2200" i="0" kern="1200" dirty="0" err="1" smtClean="0"/>
            <a:t>sesuai</a:t>
          </a:r>
          <a:r>
            <a:rPr lang="id-ID" sz="2200" i="0" kern="1200" dirty="0" smtClean="0"/>
            <a:t> </a:t>
          </a:r>
          <a:r>
            <a:rPr lang="en-US" sz="2200" i="0" kern="1200" dirty="0" err="1" smtClean="0"/>
            <a:t>jangka</a:t>
          </a:r>
          <a:r>
            <a:rPr lang="en-US" sz="2200" i="0" kern="1200" dirty="0" smtClean="0"/>
            <a:t> </a:t>
          </a:r>
          <a:r>
            <a:rPr lang="en-US" sz="2200" i="0" kern="1200" dirty="0" err="1" smtClean="0"/>
            <a:t>waktu</a:t>
          </a:r>
          <a:r>
            <a:rPr lang="en-US" sz="2200" i="0" kern="1200" dirty="0" smtClean="0"/>
            <a:t> </a:t>
          </a:r>
          <a:r>
            <a:rPr lang="en-US" sz="2200" i="0" kern="1200" dirty="0" err="1" smtClean="0"/>
            <a:t>akad</a:t>
          </a:r>
          <a:r>
            <a:rPr lang="en-US" sz="2200" i="0" kern="1200" dirty="0" smtClean="0"/>
            <a:t> yang</a:t>
          </a:r>
          <a:r>
            <a:rPr lang="id-ID" sz="2200" i="0" kern="1200" dirty="0" smtClean="0"/>
            <a:t> </a:t>
          </a:r>
          <a:r>
            <a:rPr lang="en-US" sz="2200" i="0" kern="1200" dirty="0" err="1" smtClean="0"/>
            <a:t>mendasarinya</a:t>
          </a:r>
          <a:r>
            <a:rPr lang="id-ID" sz="2200" i="0" kern="1200" dirty="0" smtClean="0"/>
            <a:t> Jangka Panjang </a:t>
          </a:r>
          <a:r>
            <a:rPr lang="id-ID" sz="2200" i="0" kern="1200" dirty="0" smtClean="0">
              <a:sym typeface="Wingdings" pitchFamily="2" charset="2"/>
            </a:rPr>
            <a:t> saat jatuh tempo pembayaran</a:t>
          </a:r>
          <a:endParaRPr lang="en-US" sz="2200" kern="1200" dirty="0"/>
        </a:p>
      </dsp:txBody>
      <dsp:txXfrm>
        <a:off x="3079236" y="49806"/>
        <a:ext cx="5449889" cy="1376239"/>
      </dsp:txXfrm>
    </dsp:sp>
    <dsp:sp modelId="{B70D88AA-BB61-47B6-8A5E-700B4C6C864D}">
      <dsp:nvSpPr>
        <dsp:cNvPr id="0" name=""/>
        <dsp:cNvSpPr/>
      </dsp:nvSpPr>
      <dsp:spPr>
        <a:xfrm>
          <a:off x="2975098" y="1426046"/>
          <a:ext cx="55540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77ED20-0686-40A3-8F3C-5CC0B9B246FB}">
      <dsp:nvSpPr>
        <dsp:cNvPr id="0" name=""/>
        <dsp:cNvSpPr/>
      </dsp:nvSpPr>
      <dsp:spPr>
        <a:xfrm>
          <a:off x="3084510" y="1447802"/>
          <a:ext cx="5449889" cy="943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Investasi Akad Wakalah </a:t>
          </a:r>
          <a:r>
            <a:rPr lang="id-ID" sz="2800" kern="1200" dirty="0" smtClean="0">
              <a:sym typeface="Wingdings" pitchFamily="2" charset="2"/>
            </a:rPr>
            <a:t> </a:t>
          </a:r>
          <a:r>
            <a:rPr lang="id-ID" sz="2800" b="1" i="1" kern="1200" dirty="0" smtClean="0">
              <a:sym typeface="Wingdings" pitchFamily="2" charset="2"/>
            </a:rPr>
            <a:t>On Balance</a:t>
          </a:r>
          <a:endParaRPr lang="en-US" sz="2800" b="1" i="1" kern="1200" dirty="0"/>
        </a:p>
      </dsp:txBody>
      <dsp:txXfrm>
        <a:off x="3084510" y="1447802"/>
        <a:ext cx="5449889" cy="943030"/>
      </dsp:txXfrm>
    </dsp:sp>
    <dsp:sp modelId="{C2F4201E-4672-4139-9D0A-53844FF93226}">
      <dsp:nvSpPr>
        <dsp:cNvPr id="0" name=""/>
        <dsp:cNvSpPr/>
      </dsp:nvSpPr>
      <dsp:spPr>
        <a:xfrm>
          <a:off x="2975098" y="2416228"/>
          <a:ext cx="55540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7B9BBB-6426-4678-9A87-8A7C7E7010C5}">
      <dsp:nvSpPr>
        <dsp:cNvPr id="0" name=""/>
        <dsp:cNvSpPr/>
      </dsp:nvSpPr>
      <dsp:spPr>
        <a:xfrm>
          <a:off x="3048008" y="2438399"/>
          <a:ext cx="5449889" cy="943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Ketentuan Perhitungan penyisihan teknis</a:t>
          </a:r>
          <a:endParaRPr lang="en-US" sz="2800" kern="1200" dirty="0"/>
        </a:p>
      </dsp:txBody>
      <dsp:txXfrm>
        <a:off x="3048008" y="2438399"/>
        <a:ext cx="5449889" cy="943030"/>
      </dsp:txXfrm>
    </dsp:sp>
    <dsp:sp modelId="{112B0EEE-1A95-4F56-999C-3B21E710B52D}">
      <dsp:nvSpPr>
        <dsp:cNvPr id="0" name=""/>
        <dsp:cNvSpPr/>
      </dsp:nvSpPr>
      <dsp:spPr>
        <a:xfrm>
          <a:off x="2975098" y="3406410"/>
          <a:ext cx="55540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AB78CE-2419-4AF7-B12E-AED631FA04FD}">
      <dsp:nvSpPr>
        <dsp:cNvPr id="0" name=""/>
        <dsp:cNvSpPr/>
      </dsp:nvSpPr>
      <dsp:spPr>
        <a:xfrm>
          <a:off x="3079236" y="3453562"/>
          <a:ext cx="5449889" cy="943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Metode Tes Kecukupan Penyisihan Teknis</a:t>
          </a:r>
          <a:endParaRPr lang="en-US" sz="2800" kern="1200" dirty="0"/>
        </a:p>
      </dsp:txBody>
      <dsp:txXfrm>
        <a:off x="3079236" y="3453562"/>
        <a:ext cx="5449889" cy="943030"/>
      </dsp:txXfrm>
    </dsp:sp>
    <dsp:sp modelId="{71EC7E0C-832A-47BA-8F01-3BD8C4CAC557}">
      <dsp:nvSpPr>
        <dsp:cNvPr id="0" name=""/>
        <dsp:cNvSpPr/>
      </dsp:nvSpPr>
      <dsp:spPr>
        <a:xfrm>
          <a:off x="2975098" y="4396592"/>
          <a:ext cx="55540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9FBBAB-A2A8-4C3A-8C9F-4B855436FFD8}">
      <dsp:nvSpPr>
        <dsp:cNvPr id="0" name=""/>
        <dsp:cNvSpPr/>
      </dsp:nvSpPr>
      <dsp:spPr>
        <a:xfrm>
          <a:off x="3079236" y="4443744"/>
          <a:ext cx="5449889" cy="943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kern="1200" dirty="0" smtClean="0"/>
            <a:t>Tanggal efektif  1 Januari 2016 </a:t>
          </a:r>
          <a:r>
            <a:rPr lang="id-ID" sz="3200" kern="1200" dirty="0" smtClean="0">
              <a:sym typeface="Wingdings" pitchFamily="2" charset="2"/>
            </a:rPr>
            <a:t> </a:t>
          </a:r>
          <a:r>
            <a:rPr lang="id-ID" sz="2000" b="1" i="1" u="sng" kern="1200" dirty="0" smtClean="0">
              <a:solidFill>
                <a:srgbClr val="FF0000"/>
              </a:solidFill>
              <a:sym typeface="Wingdings" pitchFamily="2" charset="2"/>
            </a:rPr>
            <a:t>Tarik Mundur</a:t>
          </a:r>
          <a:endParaRPr lang="en-US" kern="1200" dirty="0"/>
        </a:p>
      </dsp:txBody>
      <dsp:txXfrm>
        <a:off x="3079236" y="4443744"/>
        <a:ext cx="5449889" cy="943030"/>
      </dsp:txXfrm>
    </dsp:sp>
    <dsp:sp modelId="{B572C3DC-5DD6-4BEA-9970-0E6AACC6F71D}">
      <dsp:nvSpPr>
        <dsp:cNvPr id="0" name=""/>
        <dsp:cNvSpPr/>
      </dsp:nvSpPr>
      <dsp:spPr>
        <a:xfrm>
          <a:off x="2975098" y="5386774"/>
          <a:ext cx="55540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6FD075-5A7E-4135-8A73-AA12015BCB24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7138"/>
            <a:ext cx="2971800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47138"/>
            <a:ext cx="2971800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2D511C-7284-4C0B-A686-87D107CA3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500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0E123-114C-45C0-99B4-1CAA188D220F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4550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24085"/>
            <a:ext cx="5486400" cy="4191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E042E4-1409-42AC-B272-86AC59155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318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Essential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larity">
    <a:dk1>
      <a:srgbClr val="292934"/>
    </a:dk1>
    <a:lt1>
      <a:srgbClr val="FFFFFF"/>
    </a:lt1>
    <a:dk2>
      <a:srgbClr val="D2533C"/>
    </a:dk2>
    <a:lt2>
      <a:srgbClr val="F3F2DC"/>
    </a:lt2>
    <a:accent1>
      <a:srgbClr val="93A299"/>
    </a:accent1>
    <a:accent2>
      <a:srgbClr val="AD8F67"/>
    </a:accent2>
    <a:accent3>
      <a:srgbClr val="726056"/>
    </a:accent3>
    <a:accent4>
      <a:srgbClr val="4C5A6A"/>
    </a:accent4>
    <a:accent5>
      <a:srgbClr val="808DA0"/>
    </a:accent5>
    <a:accent6>
      <a:srgbClr val="79463D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290</TotalTime>
  <Words>968</Words>
  <Application>Microsoft Office PowerPoint</Application>
  <PresentationFormat>On-screen Show (4:3)</PresentationFormat>
  <Paragraphs>191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Essential</vt:lpstr>
      <vt:lpstr>EEG Issue Proposition - Accounting Treatment for Land (in Indonesia) FINAL</vt:lpstr>
      <vt:lpstr>Clarity</vt:lpstr>
      <vt:lpstr>PERKEMBANGAN  AKUNTANSI SYARIAH  di INDONESIA</vt:lpstr>
      <vt:lpstr>TAK KENAL MAKA TAK SAYANG...</vt:lpstr>
      <vt:lpstr>PowerPoint Presentation</vt:lpstr>
      <vt:lpstr>Definisi  Akuntansi Syariah</vt:lpstr>
      <vt:lpstr>Akuntansi Syariah Di Indonesia</vt:lpstr>
      <vt:lpstr>PowerPoint Presentation</vt:lpstr>
      <vt:lpstr>PowerPoint Presentation</vt:lpstr>
      <vt:lpstr>PERKEMBANGAN PSAK SYARIAH</vt:lpstr>
      <vt:lpstr>Perkembangan PSAK Syariah</vt:lpstr>
      <vt:lpstr>Persamaan Akuntansi</vt:lpstr>
      <vt:lpstr>Syariah vs Konvensional...?</vt:lpstr>
      <vt:lpstr>Karekteristik yang Berbeda dengan Konvensional</vt:lpstr>
      <vt:lpstr>BAGAIMANA  UPDATE PSAK SYARIAH?</vt:lpstr>
      <vt:lpstr>Per  2 OKTOBER  2015</vt:lpstr>
      <vt:lpstr>ED Perubahan PSAK 101</vt:lpstr>
      <vt:lpstr>ED Perubahan PSAK 103; 104 &amp; 107</vt:lpstr>
      <vt:lpstr>ED Perubahan PSAK 108</vt:lpstr>
      <vt:lpstr>ED PENCABUTAN PSAK 59</vt:lpstr>
      <vt:lpstr>Bagaimana PENTINGNYA  fatwa DSN MUI bagi akuntansi syariah</vt:lpstr>
      <vt:lpstr>PowerPoint Presentation</vt:lpstr>
      <vt:lpstr>PSAK 102 - MURABAHAH</vt:lpstr>
      <vt:lpstr>PSAK 105 - MUDHARABAH</vt:lpstr>
      <vt:lpstr>PSAK 107 - IJARAH</vt:lpstr>
      <vt:lpstr>PowerPoint Presentation</vt:lpstr>
      <vt:lpstr>PowerPoint Presentation</vt:lpstr>
      <vt:lpstr>Jazakumullah khairan katsiran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Achmad Zaky</dc:creator>
  <cp:lastModifiedBy>afifudin</cp:lastModifiedBy>
  <cp:revision>31</cp:revision>
  <cp:lastPrinted>2016-06-21T05:21:18Z</cp:lastPrinted>
  <dcterms:created xsi:type="dcterms:W3CDTF">2016-06-16T14:47:06Z</dcterms:created>
  <dcterms:modified xsi:type="dcterms:W3CDTF">2016-06-21T05:22:59Z</dcterms:modified>
</cp:coreProperties>
</file>